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activeX/activeX1.xml" ContentType="application/vnd.ms-office.activeX+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56" r:id="rId2"/>
    <p:sldId id="257" r:id="rId3"/>
    <p:sldId id="259" r:id="rId4"/>
    <p:sldId id="278" r:id="rId5"/>
    <p:sldId id="279" r:id="rId6"/>
    <p:sldId id="268" r:id="rId7"/>
    <p:sldId id="265" r:id="rId8"/>
    <p:sldId id="266" r:id="rId9"/>
    <p:sldId id="271" r:id="rId10"/>
    <p:sldId id="281" r:id="rId11"/>
    <p:sldId id="262" r:id="rId12"/>
    <p:sldId id="263" r:id="rId13"/>
    <p:sldId id="264" r:id="rId14"/>
    <p:sldId id="260" r:id="rId15"/>
    <p:sldId id="272" r:id="rId16"/>
    <p:sldId id="275" r:id="rId17"/>
    <p:sldId id="277" r:id="rId18"/>
    <p:sldId id="283" r:id="rId19"/>
    <p:sldId id="2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1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28" autoAdjust="0"/>
  </p:normalViewPr>
  <p:slideViewPr>
    <p:cSldViewPr>
      <p:cViewPr>
        <p:scale>
          <a:sx n="107" d="100"/>
          <a:sy n="107" d="100"/>
        </p:scale>
        <p:origin x="-9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AD2CAD9-D745-477D-8EE4-6DDD3834629B}" type="datetimeFigureOut">
              <a:rPr lang="en-US" smtClean="0"/>
              <a:t>1/21/2013</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3844E33-FCF0-4635-9ADA-F527FBCA568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D2CAD9-D745-477D-8EE4-6DDD3834629B}" type="datetimeFigureOut">
              <a:rPr lang="en-US" smtClean="0"/>
              <a:t>1/21/2013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3844E33-FCF0-4635-9ADA-F527FBCA568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AD2CAD9-D745-477D-8EE4-6DDD3834629B}" type="datetimeFigureOut">
              <a:rPr lang="en-US" smtClean="0"/>
              <a:t>1/21/2013</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3844E33-FCF0-4635-9ADA-F527FBCA568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D2CAD9-D745-477D-8EE4-6DDD3834629B}" type="datetimeFigureOut">
              <a:rPr lang="en-US" smtClean="0"/>
              <a:t>1/21/2013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3844E33-FCF0-4635-9ADA-F527FBCA568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AD2CAD9-D745-477D-8EE4-6DDD3834629B}" type="datetimeFigureOut">
              <a:rPr lang="en-US" smtClean="0"/>
              <a:t>1/21/2013</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A3844E33-FCF0-4635-9ADA-F527FBCA568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D2CAD9-D745-477D-8EE4-6DDD3834629B}" type="datetimeFigureOut">
              <a:rPr lang="en-US" smtClean="0"/>
              <a:t>1/21/2013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3844E33-FCF0-4635-9ADA-F527FBCA568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D2CAD9-D745-477D-8EE4-6DDD3834629B}" type="datetimeFigureOut">
              <a:rPr lang="en-US" smtClean="0"/>
              <a:t>1/21/2013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3844E33-FCF0-4635-9ADA-F527FBCA568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AD2CAD9-D745-477D-8EE4-6DDD3834629B}" type="datetimeFigureOut">
              <a:rPr lang="en-US" smtClean="0"/>
              <a:t>1/21/2013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3844E33-FCF0-4635-9ADA-F527FBCA568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AD2CAD9-D745-477D-8EE4-6DDD3834629B}" type="datetimeFigureOut">
              <a:rPr lang="en-US" smtClean="0"/>
              <a:t>1/21/2013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A3844E33-FCF0-4635-9ADA-F527FBCA568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D2CAD9-D745-477D-8EE4-6DDD3834629B}" type="datetimeFigureOut">
              <a:rPr lang="en-US" smtClean="0"/>
              <a:t>1/21/2013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3844E33-FCF0-4635-9ADA-F527FBCA568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AD2CAD9-D745-477D-8EE4-6DDD3834629B}" type="datetimeFigureOut">
              <a:rPr lang="en-US" smtClean="0"/>
              <a:t>1/21/2013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3844E33-FCF0-4635-9ADA-F527FBCA5685}" type="slidenum">
              <a:rPr lang="en-US" smtClean="0"/>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AD2CAD9-D745-477D-8EE4-6DDD3834629B}" type="datetimeFigureOut">
              <a:rPr lang="en-US" smtClean="0"/>
              <a:t>1/21/2013</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3844E33-FCF0-4635-9ADA-F527FBCA568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R706isyDrqI\" TargetMode="External"/><Relationship Id="rId2" Type="http://schemas.openxmlformats.org/officeDocument/2006/relationships/hyperlink" Target="http://www.youtube.com/watch?v=vbJksp5HqNw" TargetMode="External"/><Relationship Id="rId1" Type="http://schemas.openxmlformats.org/officeDocument/2006/relationships/slideLayout" Target="../slideLayouts/slideLayout2.xml"/><Relationship Id="rId4" Type="http://schemas.openxmlformats.org/officeDocument/2006/relationships/hyperlink" Target="http://www.youtube.com/watch?v=xNsGNlDb6xY"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772400" cy="1470025"/>
          </a:xfrm>
        </p:spPr>
        <p:txBody>
          <a:bodyPr/>
          <a:lstStyle/>
          <a:p>
            <a:r>
              <a:rPr lang="en-US" i="1" dirty="0" smtClean="0">
                <a:solidFill>
                  <a:schemeClr val="accent1">
                    <a:lumMod val="40000"/>
                    <a:lumOff val="60000"/>
                  </a:schemeClr>
                </a:solidFill>
              </a:rPr>
              <a:t>Apple Products </a:t>
            </a:r>
            <a:endParaRPr lang="en-US" i="1" dirty="0">
              <a:solidFill>
                <a:schemeClr val="accent1">
                  <a:lumMod val="40000"/>
                  <a:lumOff val="60000"/>
                </a:schemeClr>
              </a:solidFill>
            </a:endParaRPr>
          </a:p>
        </p:txBody>
      </p:sp>
      <p:sp>
        <p:nvSpPr>
          <p:cNvPr id="3" name="Subtitle 2"/>
          <p:cNvSpPr>
            <a:spLocks noGrp="1"/>
          </p:cNvSpPr>
          <p:nvPr>
            <p:ph type="subTitle" idx="1"/>
          </p:nvPr>
        </p:nvSpPr>
        <p:spPr>
          <a:xfrm>
            <a:off x="3276600" y="3581400"/>
            <a:ext cx="5114778" cy="1101248"/>
          </a:xfrm>
        </p:spPr>
        <p:txBody>
          <a:bodyPr>
            <a:normAutofit lnSpcReduction="10000"/>
          </a:bodyPr>
          <a:lstStyle/>
          <a:p>
            <a:r>
              <a:rPr lang="en-US" dirty="0" smtClean="0"/>
              <a:t>By </a:t>
            </a:r>
            <a:r>
              <a:rPr lang="en-US" dirty="0">
                <a:solidFill>
                  <a:srgbClr val="00B050"/>
                </a:solidFill>
              </a:rPr>
              <a:t>K</a:t>
            </a:r>
            <a:r>
              <a:rPr lang="en-US" dirty="0" smtClean="0">
                <a:solidFill>
                  <a:srgbClr val="00B050"/>
                </a:solidFill>
              </a:rPr>
              <a:t>abeer</a:t>
            </a:r>
          </a:p>
          <a:p>
            <a:r>
              <a:rPr lang="en-US" dirty="0" smtClean="0">
                <a:solidFill>
                  <a:srgbClr val="00B0F0"/>
                </a:solidFill>
              </a:rPr>
              <a:t>Evan </a:t>
            </a:r>
          </a:p>
          <a:p>
            <a:r>
              <a:rPr lang="en-US" dirty="0" smtClean="0">
                <a:solidFill>
                  <a:srgbClr val="F61C99"/>
                </a:solidFill>
              </a:rPr>
              <a:t>Cole </a:t>
            </a:r>
            <a:r>
              <a:rPr lang="en-US" dirty="0" smtClean="0"/>
              <a:t>and </a:t>
            </a:r>
            <a:r>
              <a:rPr lang="en-US" dirty="0" smtClean="0">
                <a:solidFill>
                  <a:srgbClr val="FF0000"/>
                </a:solidFill>
              </a:rPr>
              <a:t>Shane</a:t>
            </a:r>
          </a:p>
        </p:txBody>
      </p:sp>
    </p:spTree>
    <p:custDataLst>
      <p:tags r:id="rId1"/>
    </p:custDataLst>
    <p:extLst>
      <p:ext uri="{BB962C8B-B14F-4D97-AF65-F5344CB8AC3E}">
        <p14:creationId xmlns:p14="http://schemas.microsoft.com/office/powerpoint/2010/main" val="3950942823"/>
      </p:ext>
    </p:extLst>
  </p:cSld>
  <p:clrMapOvr>
    <a:masterClrMapping/>
  </p:clrMapOvr>
  <mc:AlternateContent xmlns:mc="http://schemas.openxmlformats.org/markup-compatibility/2006" xmlns:p14="http://schemas.microsoft.com/office/powerpoint/2010/main">
    <mc:Choice Requires="p14">
      <p:transition spd="slow" p14:dur="4000" advTm="8058">
        <p14:vortex dir="r"/>
      </p:transition>
    </mc:Choice>
    <mc:Fallback xmlns="">
      <p:transition spd="slow" advTm="805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circle(in)">
                                      <p:cBhvr>
                                        <p:cTn id="4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a:t>
            </a:r>
            <a:r>
              <a:rPr lang="en-US" sz="3100" dirty="0"/>
              <a:t>litch to get past the passcode </a:t>
            </a:r>
          </a:p>
        </p:txBody>
      </p:sp>
      <p:sp>
        <p:nvSpPr>
          <p:cNvPr id="3" name="Content Placeholder 2"/>
          <p:cNvSpPr>
            <a:spLocks noGrp="1"/>
          </p:cNvSpPr>
          <p:nvPr>
            <p:ph sz="half" idx="1"/>
          </p:nvPr>
        </p:nvSpPr>
        <p:spPr/>
        <p:txBody>
          <a:bodyPr>
            <a:normAutofit fontScale="92500" lnSpcReduction="10000"/>
          </a:bodyPr>
          <a:lstStyle/>
          <a:p>
            <a:r>
              <a:rPr lang="en-US" dirty="0" smtClean="0"/>
              <a:t>This is a glitch that lets you get past the passcode a see peoples contacts.</a:t>
            </a:r>
          </a:p>
          <a:p>
            <a:r>
              <a:rPr lang="en-US" dirty="0" smtClean="0"/>
              <a:t>This does not work with ios 6.</a:t>
            </a:r>
          </a:p>
          <a:p>
            <a:r>
              <a:rPr lang="en-US" dirty="0" smtClean="0"/>
              <a:t>We tried it with ios 6 and it completely messes up your phone and you have to shut off your phone.</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spTree>
    <p:controls>
      <mc:AlternateContent xmlns:mc="http://schemas.openxmlformats.org/markup-compatibility/2006">
        <mc:Choice xmlns:v="urn:schemas-microsoft-com:vml" Requires="v">
          <p:control spid="6151" name="ShockwaveFlash1" r:id="rId2" imgW="3123810" imgH="2895238"/>
        </mc:Choice>
        <mc:Fallback>
          <p:control name="ShockwaveFlash1" r:id="rId2" imgW="3123810" imgH="2895238">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590800"/>
                  <a:ext cx="3124200" cy="2895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372674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Mac </a:t>
            </a:r>
            <a:endParaRPr lang="en-US" dirty="0"/>
          </a:p>
        </p:txBody>
      </p:sp>
      <p:sp>
        <p:nvSpPr>
          <p:cNvPr id="3" name="Content Placeholder 2"/>
          <p:cNvSpPr>
            <a:spLocks noGrp="1"/>
          </p:cNvSpPr>
          <p:nvPr>
            <p:ph sz="half" idx="1"/>
          </p:nvPr>
        </p:nvSpPr>
        <p:spPr/>
        <p:txBody>
          <a:bodyPr>
            <a:normAutofit fontScale="25000" lnSpcReduction="20000"/>
          </a:bodyPr>
          <a:lstStyle/>
          <a:p>
            <a:r>
              <a:rPr lang="en-US" sz="4400" dirty="0"/>
              <a:t>- in a survey taken in the </a:t>
            </a:r>
            <a:r>
              <a:rPr lang="en-US" sz="4400" dirty="0" smtClean="0"/>
              <a:t>use </a:t>
            </a:r>
            <a:r>
              <a:rPr lang="en-US" sz="4400" dirty="0"/>
              <a:t>out of 22,000 creative firms 77 percent of them planed to </a:t>
            </a:r>
            <a:r>
              <a:rPr lang="en-US" sz="4400" dirty="0" smtClean="0"/>
              <a:t>purchase </a:t>
            </a:r>
            <a:r>
              <a:rPr lang="en-US" sz="4400" dirty="0"/>
              <a:t>mac/ apple computers </a:t>
            </a:r>
          </a:p>
          <a:p>
            <a:endParaRPr lang="en-US" sz="4400" dirty="0"/>
          </a:p>
          <a:p>
            <a:r>
              <a:rPr lang="en-US" sz="4400" dirty="0"/>
              <a:t>- More than 57% of Web sites that use video use Apple's</a:t>
            </a:r>
          </a:p>
          <a:p>
            <a:r>
              <a:rPr lang="en-US" sz="4400" dirty="0"/>
              <a:t> QuickTime to deliver it. </a:t>
            </a:r>
          </a:p>
          <a:p>
            <a:r>
              <a:rPr lang="en-US" sz="4400" dirty="0"/>
              <a:t>-On average, the cost to develop and support Windows applications is 50% higher per dollar of revenue than the cost to develop for Macintosh. </a:t>
            </a:r>
          </a:p>
          <a:p>
            <a:endParaRPr lang="en-US" sz="4400" dirty="0"/>
          </a:p>
          <a:p>
            <a:r>
              <a:rPr lang="en-US" sz="4400" dirty="0"/>
              <a:t>-Mac users are 50% more accurate and 44% more productive than Wintel users. </a:t>
            </a:r>
          </a:p>
          <a:p>
            <a:endParaRPr lang="en-US" sz="4400" dirty="0"/>
          </a:p>
          <a:p>
            <a:r>
              <a:rPr lang="en-US" sz="4400" dirty="0"/>
              <a:t>-20% of all the personal computers in use today are Macs. </a:t>
            </a:r>
          </a:p>
          <a:p>
            <a:endParaRPr lang="en-US" sz="4400" dirty="0"/>
          </a:p>
          <a:p>
            <a:r>
              <a:rPr lang="en-US" sz="4400" dirty="0"/>
              <a:t>- In 2000, Apple captured an 18.2% share of the U.S. education portable market. </a:t>
            </a:r>
          </a:p>
          <a:p>
            <a:endParaRPr lang="en-US" sz="4400" dirty="0"/>
          </a:p>
          <a:p>
            <a:r>
              <a:rPr lang="en-US" sz="4400" dirty="0"/>
              <a:t>-Macintosh software comprises over 18% of all software sold. </a:t>
            </a:r>
          </a:p>
          <a:p>
            <a:endParaRPr lang="en-US" sz="4400" dirty="0"/>
          </a:p>
          <a:p>
            <a:r>
              <a:rPr lang="en-US" sz="4400" dirty="0"/>
              <a:t>-Apple computers account for 15% of CompUSA's CPU sales. </a:t>
            </a:r>
          </a:p>
          <a:p>
            <a:endParaRPr lang="en-US" sz="4400" dirty="0"/>
          </a:p>
          <a:p>
            <a:endParaRPr lang="en-US" sz="44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20309" y="2514600"/>
            <a:ext cx="3452091" cy="2649278"/>
          </a:xfrm>
        </p:spPr>
      </p:pic>
    </p:spTree>
    <p:extLst>
      <p:ext uri="{BB962C8B-B14F-4D97-AF65-F5344CB8AC3E}">
        <p14:creationId xmlns:p14="http://schemas.microsoft.com/office/powerpoint/2010/main" val="38591738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a:t>
            </a:r>
            <a:endParaRPr lang="en-US" dirty="0"/>
          </a:p>
        </p:txBody>
      </p:sp>
      <p:sp>
        <p:nvSpPr>
          <p:cNvPr id="3" name="Content Placeholder 2"/>
          <p:cNvSpPr>
            <a:spLocks noGrp="1"/>
          </p:cNvSpPr>
          <p:nvPr>
            <p:ph sz="half" idx="1"/>
          </p:nvPr>
        </p:nvSpPr>
        <p:spPr/>
        <p:txBody>
          <a:bodyPr>
            <a:normAutofit fontScale="25000" lnSpcReduction="20000"/>
          </a:bodyPr>
          <a:lstStyle/>
          <a:p>
            <a:r>
              <a:rPr lang="en-US" sz="4400" dirty="0"/>
              <a:t>CNN rated the Apple iBook "Best New Laptop" of 2001. </a:t>
            </a:r>
          </a:p>
          <a:p>
            <a:endParaRPr lang="en-US" sz="4400" dirty="0"/>
          </a:p>
          <a:p>
            <a:r>
              <a:rPr lang="en-US" sz="4400" dirty="0"/>
              <a:t>-Apple recently closed the single largest educational sale ever: 23,000 </a:t>
            </a:r>
            <a:r>
              <a:rPr lang="en-US" sz="4400" dirty="0" smtClean="0"/>
              <a:t>iBook's. </a:t>
            </a:r>
            <a:endParaRPr lang="en-US" sz="4400" dirty="0"/>
          </a:p>
          <a:p>
            <a:endParaRPr lang="en-US" sz="4400" dirty="0"/>
          </a:p>
          <a:p>
            <a:r>
              <a:rPr lang="en-US" sz="4400" dirty="0"/>
              <a:t>-Apple was the best performing computer stock in 1998, passed Microsoft in price in 1999, and split 2-for-1 in summer of 2000 </a:t>
            </a:r>
          </a:p>
          <a:p>
            <a:endParaRPr lang="en-US" sz="4400" dirty="0"/>
          </a:p>
          <a:p>
            <a:r>
              <a:rPr lang="en-US" sz="4400" dirty="0"/>
              <a:t>-Apple Computer has been profitable 14 of the last 15 quarters.</a:t>
            </a:r>
          </a:p>
          <a:p>
            <a:r>
              <a:rPr lang="en-US" sz="4400" dirty="0"/>
              <a:t> (7/17/2001) </a:t>
            </a:r>
          </a:p>
          <a:p>
            <a:endParaRPr lang="en-US" sz="4400" dirty="0"/>
          </a:p>
          <a:p>
            <a:r>
              <a:rPr lang="en-US" sz="4400" dirty="0"/>
              <a:t>-apple is one of only two major PC companies that's still making money during this slump. </a:t>
            </a:r>
          </a:p>
          <a:p>
            <a:endParaRPr lang="en-US" sz="4400" dirty="0"/>
          </a:p>
          <a:p>
            <a:r>
              <a:rPr lang="en-US" sz="4400" dirty="0"/>
              <a:t>-Apple's market share is greater than that of Sony televisions, Tag Heuer watches, and the COMBINED shares of ALL European passenger cars sold in the U.S., including Mercedes, BMW, Volvo, Jaguar, and Porsche.</a:t>
            </a:r>
          </a:p>
          <a:p>
            <a:r>
              <a:rPr lang="en-US" sz="4400" dirty="0"/>
              <a:t> (Appliance Manufacturer &amp; Market </a:t>
            </a:r>
            <a:r>
              <a:rPr lang="en-US" sz="4400" dirty="0" smtClean="0"/>
              <a:t>Data Book </a:t>
            </a:r>
            <a:r>
              <a:rPr lang="en-US" sz="4400" dirty="0"/>
              <a:t>of Automotive News, </a:t>
            </a:r>
          </a:p>
          <a:p>
            <a:endParaRPr lang="en-US" sz="4400" dirty="0"/>
          </a:p>
          <a:p>
            <a:r>
              <a:rPr lang="en-US" sz="4400" dirty="0"/>
              <a:t>-The Apple iMac is the best-selling computer in CompUSA's 13-year history. </a:t>
            </a:r>
          </a:p>
          <a:p>
            <a:endParaRPr lang="en-US" sz="4400" dirty="0"/>
          </a:p>
          <a:p>
            <a:endParaRPr lang="en-US" sz="44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19650" y="2844006"/>
            <a:ext cx="2238375" cy="2038350"/>
          </a:xfrm>
        </p:spPr>
      </p:pic>
    </p:spTree>
    <p:extLst>
      <p:ext uri="{BB962C8B-B14F-4D97-AF65-F5344CB8AC3E}">
        <p14:creationId xmlns:p14="http://schemas.microsoft.com/office/powerpoint/2010/main" val="12556151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a:t>
            </a:r>
            <a:endParaRPr lang="en-US" dirty="0"/>
          </a:p>
        </p:txBody>
      </p:sp>
      <p:sp>
        <p:nvSpPr>
          <p:cNvPr id="3" name="Content Placeholder 2"/>
          <p:cNvSpPr>
            <a:spLocks noGrp="1"/>
          </p:cNvSpPr>
          <p:nvPr>
            <p:ph sz="half" idx="1"/>
          </p:nvPr>
        </p:nvSpPr>
        <p:spPr/>
        <p:txBody>
          <a:bodyPr>
            <a:normAutofit fontScale="47500" lnSpcReduction="20000"/>
          </a:bodyPr>
          <a:lstStyle/>
          <a:p>
            <a:r>
              <a:rPr lang="en-US" dirty="0"/>
              <a:t> (Appliance Manufacturer &amp; Market </a:t>
            </a:r>
            <a:r>
              <a:rPr lang="en-US" dirty="0" smtClean="0"/>
              <a:t>Data Book </a:t>
            </a:r>
            <a:r>
              <a:rPr lang="en-US" dirty="0"/>
              <a:t>of Automotive News, </a:t>
            </a:r>
          </a:p>
          <a:p>
            <a:endParaRPr lang="en-US" dirty="0"/>
          </a:p>
          <a:p>
            <a:r>
              <a:rPr lang="en-US" dirty="0"/>
              <a:t>-The Apple iMac is the best-selling computer in CompUSA's 13-year history. </a:t>
            </a:r>
          </a:p>
          <a:p>
            <a:endParaRPr lang="en-US" dirty="0"/>
          </a:p>
          <a:p>
            <a:r>
              <a:rPr lang="en-US" dirty="0"/>
              <a:t>-As of March 1999, Apple continues to lead in K-12 computer purchases. </a:t>
            </a:r>
          </a:p>
          <a:p>
            <a:endParaRPr lang="en-US" dirty="0"/>
          </a:p>
          <a:p>
            <a:r>
              <a:rPr lang="en-US" dirty="0"/>
              <a:t>-Apple Computer holds more than twice as many </a:t>
            </a:r>
            <a:endParaRPr lang="en-US" dirty="0" smtClean="0"/>
          </a:p>
          <a:p>
            <a:endParaRPr lang="en-US" dirty="0"/>
          </a:p>
          <a:p>
            <a:r>
              <a:rPr lang="en-US" dirty="0"/>
              <a:t>-The Apple iMac is the best-selling computer in CompUSA's 13-year history. </a:t>
            </a:r>
          </a:p>
          <a:p>
            <a:endParaRPr lang="en-US" dirty="0"/>
          </a:p>
          <a:p>
            <a:r>
              <a:rPr lang="en-US" dirty="0"/>
              <a:t>-As of March 1999, Apple continues to lead in K-12 computer purchases. </a:t>
            </a:r>
          </a:p>
          <a:p>
            <a:endParaRPr lang="en-US" dirty="0"/>
          </a:p>
          <a:p>
            <a:r>
              <a:rPr lang="en-US" dirty="0"/>
              <a:t>-Apple Computer holds more than twice as many computing patents than does Microsoft.</a:t>
            </a:r>
          </a:p>
          <a:p>
            <a:endParaRPr lang="en-US" dirty="0"/>
          </a:p>
        </p:txBody>
      </p:sp>
      <p:sp>
        <p:nvSpPr>
          <p:cNvPr id="4" name="Content Placeholder 3"/>
          <p:cNvSpPr>
            <a:spLocks noGrp="1"/>
          </p:cNvSpPr>
          <p:nvPr>
            <p:ph sz="half" idx="2"/>
          </p:nvPr>
        </p:nvSpPr>
        <p:spPr/>
        <p:txBody>
          <a:bodyPr>
            <a:normAutofit fontScale="47500" lnSpcReduction="20000"/>
          </a:bodyPr>
          <a:lstStyle/>
          <a:p>
            <a:endParaRPr lang="en-US" dirty="0"/>
          </a:p>
          <a:p>
            <a:r>
              <a:rPr lang="en-US" dirty="0"/>
              <a:t>-As of March 1999, Apple continues to lead in K-12 computer purchases. </a:t>
            </a:r>
          </a:p>
          <a:p>
            <a:endParaRPr lang="en-US" dirty="0"/>
          </a:p>
          <a:p>
            <a:r>
              <a:rPr lang="en-US" dirty="0"/>
              <a:t>-Apple Computer holds more than twice as many computing patents than does Microsoft.</a:t>
            </a:r>
          </a:p>
          <a:p>
            <a:endParaRPr lang="en-US" dirty="0"/>
          </a:p>
        </p:txBody>
      </p:sp>
    </p:spTree>
    <p:extLst>
      <p:ext uri="{BB962C8B-B14F-4D97-AF65-F5344CB8AC3E}">
        <p14:creationId xmlns:p14="http://schemas.microsoft.com/office/powerpoint/2010/main" val="6387857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iPod touch</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Original </a:t>
            </a:r>
            <a:r>
              <a:rPr lang="en-US" dirty="0"/>
              <a:t>release date: September 14, 2007. 2nd generation : September 9, 2008 (8 GB only). Third generation:  September 9, 2009. Fourth generation: Black: September 1, 2010 White: October 12, 2011. Fifth generation: October 15, 2012.</a:t>
            </a:r>
          </a:p>
          <a:p>
            <a:r>
              <a:rPr lang="en-US" dirty="0" smtClean="0"/>
              <a:t>The </a:t>
            </a:r>
            <a:r>
              <a:rPr lang="en-US" dirty="0"/>
              <a:t>iPod Touch runs </a:t>
            </a:r>
            <a:r>
              <a:rPr lang="en-US" dirty="0" smtClean="0"/>
              <a:t>ios.</a:t>
            </a:r>
            <a:endParaRPr lang="en-US" dirty="0"/>
          </a:p>
          <a:p>
            <a:r>
              <a:rPr lang="en-US" dirty="0" smtClean="0"/>
              <a:t>Camera</a:t>
            </a:r>
            <a:r>
              <a:rPr lang="en-US" dirty="0"/>
              <a:t>: hd video recording 1080p up to </a:t>
            </a:r>
            <a:r>
              <a:rPr lang="en-US" dirty="0" smtClean="0"/>
              <a:t>thirty </a:t>
            </a:r>
            <a:r>
              <a:rPr lang="en-US" dirty="0"/>
              <a:t>frames/s with audio.</a:t>
            </a:r>
          </a:p>
          <a:p>
            <a:r>
              <a:rPr lang="en-US" dirty="0" smtClean="0"/>
              <a:t>Face time </a:t>
            </a:r>
            <a:r>
              <a:rPr lang="en-US" dirty="0"/>
              <a:t>was brought in with the fourth generation. It allows you to talk face to face on screen. It is hd and has audio to make like a real conversation.</a:t>
            </a:r>
          </a:p>
          <a:p>
            <a:r>
              <a:rPr lang="en-US" dirty="0" smtClean="0"/>
              <a:t>They </a:t>
            </a:r>
            <a:r>
              <a:rPr lang="en-US" dirty="0"/>
              <a:t>gave the fifth generation a panorama able camera to catch all the images around </a:t>
            </a:r>
            <a:r>
              <a:rPr lang="en-US" dirty="0" smtClean="0"/>
              <a:t>you.</a:t>
            </a:r>
          </a:p>
          <a:p>
            <a:r>
              <a:rPr lang="en-US" dirty="0" smtClean="0"/>
              <a:t>82 </a:t>
            </a:r>
            <a:r>
              <a:rPr lang="en-US" dirty="0"/>
              <a:t>million units were sold since September </a:t>
            </a:r>
            <a:r>
              <a:rPr lang="en-US" dirty="0" smtClean="0"/>
              <a:t>2007.</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4038600"/>
            <a:ext cx="2190750" cy="208597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675245"/>
            <a:ext cx="2667000" cy="1600200"/>
          </a:xfrm>
          <a:prstGeom prst="rect">
            <a:avLst/>
          </a:prstGeom>
        </p:spPr>
      </p:pic>
    </p:spTree>
    <p:extLst>
      <p:ext uri="{BB962C8B-B14F-4D97-AF65-F5344CB8AC3E}">
        <p14:creationId xmlns:p14="http://schemas.microsoft.com/office/powerpoint/2010/main" val="38104499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ipad</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Ipad </a:t>
            </a:r>
            <a:r>
              <a:rPr lang="en-US" dirty="0"/>
              <a:t>release date 1st generation: April 3rd 2010</a:t>
            </a:r>
          </a:p>
          <a:p>
            <a:r>
              <a:rPr lang="en-US" dirty="0"/>
              <a:t>                               </a:t>
            </a:r>
            <a:r>
              <a:rPr lang="en-US" dirty="0" smtClean="0"/>
              <a:t>2nd </a:t>
            </a:r>
            <a:r>
              <a:rPr lang="en-US" dirty="0"/>
              <a:t>generation: March 11 2011 </a:t>
            </a:r>
          </a:p>
          <a:p>
            <a:r>
              <a:rPr lang="en-US" dirty="0"/>
              <a:t>                                  3rd generation: March 16th 2012</a:t>
            </a:r>
          </a:p>
          <a:p>
            <a:r>
              <a:rPr lang="en-US" dirty="0"/>
              <a:t>                                  4th generation: November 2nd 2012</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2362200"/>
            <a:ext cx="2895599" cy="2438400"/>
          </a:xfrm>
        </p:spPr>
      </p:pic>
    </p:spTree>
    <p:extLst>
      <p:ext uri="{BB962C8B-B14F-4D97-AF65-F5344CB8AC3E}">
        <p14:creationId xmlns:p14="http://schemas.microsoft.com/office/powerpoint/2010/main" val="14423457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dirty="0" smtClean="0"/>
              <a:t>ipad</a:t>
            </a:r>
            <a:endParaRPr lang="en-US" sz="4400" dirty="0"/>
          </a:p>
        </p:txBody>
      </p:sp>
      <p:sp>
        <p:nvSpPr>
          <p:cNvPr id="3" name="Content Placeholder 2"/>
          <p:cNvSpPr>
            <a:spLocks noGrp="1"/>
          </p:cNvSpPr>
          <p:nvPr>
            <p:ph idx="1"/>
          </p:nvPr>
        </p:nvSpPr>
        <p:spPr/>
        <p:txBody>
          <a:bodyPr/>
          <a:lstStyle/>
          <a:p>
            <a:r>
              <a:rPr lang="en-US" dirty="0" smtClean="0"/>
              <a:t>The </a:t>
            </a:r>
            <a:r>
              <a:rPr lang="en-US" dirty="0"/>
              <a:t>ipad is a line of tablet computers developed and marketed by </a:t>
            </a:r>
            <a:r>
              <a:rPr lang="en-US" dirty="0" smtClean="0"/>
              <a:t>apple.</a:t>
            </a:r>
            <a:endParaRPr lang="en-US" dirty="0"/>
          </a:p>
          <a:p>
            <a:r>
              <a:rPr lang="en-US" dirty="0" smtClean="0"/>
              <a:t>There </a:t>
            </a:r>
            <a:r>
              <a:rPr lang="en-US" dirty="0"/>
              <a:t>are five generations of the </a:t>
            </a:r>
            <a:r>
              <a:rPr lang="en-US" dirty="0" smtClean="0"/>
              <a:t>ipad.</a:t>
            </a:r>
            <a:endParaRPr lang="en-US" dirty="0"/>
          </a:p>
          <a:p>
            <a:r>
              <a:rPr lang="en-US" dirty="0" smtClean="0"/>
              <a:t>The </a:t>
            </a:r>
            <a:r>
              <a:rPr lang="en-US" dirty="0"/>
              <a:t>fifth generation is the ipad mini which has a smaller </a:t>
            </a:r>
            <a:r>
              <a:rPr lang="en-US" dirty="0" smtClean="0"/>
              <a:t>screen.</a:t>
            </a:r>
            <a:endParaRPr lang="en-US" dirty="0"/>
          </a:p>
          <a:p>
            <a:r>
              <a:rPr lang="en-US" dirty="0" smtClean="0"/>
              <a:t>The </a:t>
            </a:r>
            <a:r>
              <a:rPr lang="en-US" dirty="0"/>
              <a:t>storage options are 16, 32, and </a:t>
            </a:r>
            <a:r>
              <a:rPr lang="en-US" dirty="0" smtClean="0"/>
              <a:t>64.</a:t>
            </a:r>
            <a:endParaRPr lang="en-US" dirty="0"/>
          </a:p>
          <a:p>
            <a:r>
              <a:rPr lang="en-US" dirty="0" smtClean="0"/>
              <a:t>100 </a:t>
            </a:r>
            <a:r>
              <a:rPr lang="en-US" dirty="0"/>
              <a:t>million units have been </a:t>
            </a:r>
            <a:r>
              <a:rPr lang="en-US" dirty="0" smtClean="0"/>
              <a:t>sold.</a:t>
            </a:r>
            <a:endParaRPr lang="en-US" dirty="0"/>
          </a:p>
          <a:p>
            <a:endParaRPr lang="en-US" dirty="0"/>
          </a:p>
        </p:txBody>
      </p:sp>
    </p:spTree>
    <p:extLst>
      <p:ext uri="{BB962C8B-B14F-4D97-AF65-F5344CB8AC3E}">
        <p14:creationId xmlns:p14="http://schemas.microsoft.com/office/powerpoint/2010/main" val="41728991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Ipad mini</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-the apple ipad mini was finished October </a:t>
            </a:r>
            <a:r>
              <a:rPr lang="en-US" dirty="0" smtClean="0"/>
              <a:t>23,2012.</a:t>
            </a:r>
            <a:endParaRPr lang="en-US" dirty="0"/>
          </a:p>
          <a:p>
            <a:r>
              <a:rPr lang="en-US" dirty="0"/>
              <a:t>-it was the </a:t>
            </a:r>
            <a:r>
              <a:rPr lang="en-US" dirty="0" smtClean="0"/>
              <a:t>fifth  </a:t>
            </a:r>
            <a:r>
              <a:rPr lang="en-US" dirty="0"/>
              <a:t>major </a:t>
            </a:r>
            <a:r>
              <a:rPr lang="en-US" dirty="0" smtClean="0"/>
              <a:t>release </a:t>
            </a:r>
            <a:r>
              <a:rPr lang="en-US" dirty="0"/>
              <a:t>for </a:t>
            </a:r>
            <a:r>
              <a:rPr lang="en-US" dirty="0" smtClean="0"/>
              <a:t>apple.</a:t>
            </a:r>
            <a:endParaRPr lang="en-US" dirty="0"/>
          </a:p>
          <a:p>
            <a:r>
              <a:rPr lang="en-US" dirty="0" smtClean="0"/>
              <a:t>-speculation </a:t>
            </a:r>
            <a:r>
              <a:rPr lang="en-US" dirty="0"/>
              <a:t>for the Ipad mini started as early as </a:t>
            </a:r>
            <a:r>
              <a:rPr lang="en-US" dirty="0" smtClean="0"/>
              <a:t>April 2012.</a:t>
            </a:r>
            <a:endParaRPr lang="en-US" dirty="0"/>
          </a:p>
          <a:p>
            <a:r>
              <a:rPr lang="en-US" dirty="0" smtClean="0"/>
              <a:t>it </a:t>
            </a:r>
            <a:r>
              <a:rPr lang="en-US" dirty="0"/>
              <a:t>was released November 2 </a:t>
            </a:r>
            <a:r>
              <a:rPr lang="en-US" dirty="0" smtClean="0"/>
              <a:t>2012.</a:t>
            </a:r>
            <a:endParaRPr lang="en-US" dirty="0"/>
          </a:p>
          <a:p>
            <a:r>
              <a:rPr lang="en-US" dirty="0"/>
              <a:t>-the ipad mini was </a:t>
            </a:r>
            <a:r>
              <a:rPr lang="en-US" dirty="0" smtClean="0"/>
              <a:t>released </a:t>
            </a:r>
            <a:r>
              <a:rPr lang="en-US" dirty="0"/>
              <a:t>with ios </a:t>
            </a:r>
            <a:r>
              <a:rPr lang="en-US" dirty="0" smtClean="0"/>
              <a:t>6.</a:t>
            </a:r>
            <a:endParaRPr lang="en-US" dirty="0"/>
          </a:p>
          <a:p>
            <a:r>
              <a:rPr lang="en-US" dirty="0"/>
              <a:t>-it also has the new </a:t>
            </a:r>
            <a:r>
              <a:rPr lang="en-US" dirty="0" smtClean="0"/>
              <a:t>lightening </a:t>
            </a:r>
            <a:r>
              <a:rPr lang="en-US" dirty="0"/>
              <a:t>connecter same as the </a:t>
            </a:r>
            <a:r>
              <a:rPr lang="en-US" dirty="0" smtClean="0"/>
              <a:t>iPhone 5.</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2590800"/>
            <a:ext cx="3329234" cy="2235954"/>
          </a:xfrm>
        </p:spPr>
      </p:pic>
    </p:spTree>
    <p:extLst>
      <p:ext uri="{BB962C8B-B14F-4D97-AF65-F5344CB8AC3E}">
        <p14:creationId xmlns:p14="http://schemas.microsoft.com/office/powerpoint/2010/main" val="12139976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Bibliography </a:t>
            </a:r>
            <a:endParaRPr lang="en-US" dirty="0"/>
          </a:p>
        </p:txBody>
      </p:sp>
      <p:sp>
        <p:nvSpPr>
          <p:cNvPr id="3" name="Content Placeholder 2"/>
          <p:cNvSpPr>
            <a:spLocks noGrp="1"/>
          </p:cNvSpPr>
          <p:nvPr>
            <p:ph idx="1"/>
          </p:nvPr>
        </p:nvSpPr>
        <p:spPr/>
        <p:txBody>
          <a:bodyPr/>
          <a:lstStyle/>
          <a:p>
            <a:r>
              <a:rPr lang="en-US" dirty="0" smtClean="0"/>
              <a:t>For the </a:t>
            </a:r>
            <a:r>
              <a:rPr lang="en-US" dirty="0"/>
              <a:t>passcode glitch video </a:t>
            </a:r>
            <a:r>
              <a:rPr lang="en-US" dirty="0">
                <a:hlinkClick r:id="rId2"/>
              </a:rPr>
              <a:t>http://</a:t>
            </a:r>
            <a:r>
              <a:rPr lang="en-US" dirty="0" smtClean="0">
                <a:hlinkClick r:id="rId2"/>
              </a:rPr>
              <a:t>www.youtube.com/watch?v=vbJksp5HqNw</a:t>
            </a:r>
            <a:endParaRPr lang="en-US" dirty="0" smtClean="0"/>
          </a:p>
          <a:p>
            <a:r>
              <a:rPr lang="en-US" dirty="0" smtClean="0"/>
              <a:t>For </a:t>
            </a:r>
            <a:r>
              <a:rPr lang="en-US" dirty="0"/>
              <a:t>the Macintosh commercial </a:t>
            </a:r>
            <a:r>
              <a:rPr lang="en-US" dirty="0">
                <a:hlinkClick r:id="rId3"/>
              </a:rPr>
              <a:t>http://</a:t>
            </a:r>
            <a:r>
              <a:rPr lang="en-US" dirty="0" smtClean="0">
                <a:hlinkClick r:id="rId3"/>
              </a:rPr>
              <a:t>www.youtube.com/watch?v=R706isyDrqI\</a:t>
            </a:r>
            <a:endParaRPr lang="en-US" dirty="0" smtClean="0"/>
          </a:p>
          <a:p>
            <a:r>
              <a:rPr lang="en-US" dirty="0" smtClean="0"/>
              <a:t>The iPhone </a:t>
            </a:r>
            <a:r>
              <a:rPr lang="en-US" dirty="0"/>
              <a:t>features </a:t>
            </a:r>
            <a:r>
              <a:rPr lang="en-US" dirty="0">
                <a:hlinkClick r:id="rId4"/>
              </a:rPr>
              <a:t>http://</a:t>
            </a:r>
            <a:r>
              <a:rPr lang="en-US" dirty="0" smtClean="0">
                <a:hlinkClick r:id="rId4"/>
              </a:rPr>
              <a:t>www.youtube.com/watch?v=xNsGNlDb6xY</a:t>
            </a:r>
            <a:endParaRPr lang="en-US" dirty="0" smtClean="0"/>
          </a:p>
          <a:p>
            <a:r>
              <a:rPr lang="en-US" dirty="0" smtClean="0"/>
              <a:t>And wiki for a lot of the information.</a:t>
            </a:r>
            <a:endParaRPr lang="en-US" dirty="0"/>
          </a:p>
          <a:p>
            <a:endParaRPr lang="en-US" dirty="0"/>
          </a:p>
        </p:txBody>
      </p:sp>
    </p:spTree>
    <p:extLst>
      <p:ext uri="{BB962C8B-B14F-4D97-AF65-F5344CB8AC3E}">
        <p14:creationId xmlns:p14="http://schemas.microsoft.com/office/powerpoint/2010/main" val="3680491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Steve jobs</a:t>
            </a:r>
            <a:endParaRPr lang="en-US" dirty="0"/>
          </a:p>
        </p:txBody>
      </p:sp>
      <p:sp>
        <p:nvSpPr>
          <p:cNvPr id="3" name="Content Placeholder 2"/>
          <p:cNvSpPr>
            <a:spLocks noGrp="1"/>
          </p:cNvSpPr>
          <p:nvPr>
            <p:ph sz="half" idx="1"/>
          </p:nvPr>
        </p:nvSpPr>
        <p:spPr/>
        <p:txBody>
          <a:bodyPr/>
          <a:lstStyle/>
          <a:p>
            <a:r>
              <a:rPr lang="en-US" dirty="0"/>
              <a:t>He was the founder </a:t>
            </a:r>
            <a:r>
              <a:rPr lang="en-US" dirty="0" smtClean="0"/>
              <a:t>and CEO </a:t>
            </a:r>
            <a:r>
              <a:rPr lang="en-US" dirty="0"/>
              <a:t>of </a:t>
            </a:r>
            <a:r>
              <a:rPr lang="en-US" dirty="0" smtClean="0"/>
              <a:t>apple INC.</a:t>
            </a:r>
          </a:p>
          <a:p>
            <a:r>
              <a:rPr lang="en-US" dirty="0" smtClean="0"/>
              <a:t>February 24,1955 -October </a:t>
            </a:r>
            <a:r>
              <a:rPr lang="en-US" dirty="0"/>
              <a:t>5, 2011</a:t>
            </a: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16568" y="2209800"/>
            <a:ext cx="3632032" cy="296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4892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About Apple </a:t>
            </a:r>
            <a:endParaRPr lang="en-US" dirty="0"/>
          </a:p>
        </p:txBody>
      </p:sp>
      <p:sp>
        <p:nvSpPr>
          <p:cNvPr id="9" name="Content Placeholder 8"/>
          <p:cNvSpPr>
            <a:spLocks noGrp="1"/>
          </p:cNvSpPr>
          <p:nvPr>
            <p:ph idx="1"/>
          </p:nvPr>
        </p:nvSpPr>
        <p:spPr/>
        <p:txBody>
          <a:bodyPr>
            <a:normAutofit/>
          </a:bodyPr>
          <a:lstStyle/>
          <a:p>
            <a:r>
              <a:rPr lang="en-US" dirty="0" smtClean="0"/>
              <a:t>Apple was founded on April first 1976 and was incorporated January third 1977. The founders are Steve Jobs, Steve Wozniak and Ronald Wayne.</a:t>
            </a:r>
          </a:p>
          <a:p>
            <a:r>
              <a:rPr lang="en-US" dirty="0" smtClean="0"/>
              <a:t>Tim Cooke is the C.E.O.</a:t>
            </a:r>
          </a:p>
          <a:p>
            <a:r>
              <a:rPr lang="en-US" dirty="0" smtClean="0"/>
              <a:t>They have 395 stores.</a:t>
            </a:r>
          </a:p>
          <a:p>
            <a:r>
              <a:rPr lang="en-US" dirty="0" smtClean="0"/>
              <a:t>Apple is worth about 626 billion US dollars.</a:t>
            </a:r>
          </a:p>
          <a:p>
            <a:r>
              <a:rPr lang="en-US" dirty="0" smtClean="0"/>
              <a:t>They have 72,800 employees.</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953000"/>
            <a:ext cx="1724025" cy="1524000"/>
          </a:xfrm>
          <a:prstGeom prst="rect">
            <a:avLst/>
          </a:prstGeom>
        </p:spPr>
      </p:pic>
    </p:spTree>
    <p:extLst>
      <p:ext uri="{BB962C8B-B14F-4D97-AF65-F5344CB8AC3E}">
        <p14:creationId xmlns:p14="http://schemas.microsoft.com/office/powerpoint/2010/main" val="8382178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Beginning </a:t>
            </a:r>
          </a:p>
        </p:txBody>
      </p:sp>
      <p:sp>
        <p:nvSpPr>
          <p:cNvPr id="3" name="Content Placeholder 2"/>
          <p:cNvSpPr>
            <a:spLocks noGrp="1"/>
          </p:cNvSpPr>
          <p:nvPr>
            <p:ph sz="half" idx="1"/>
          </p:nvPr>
        </p:nvSpPr>
        <p:spPr/>
        <p:txBody>
          <a:bodyPr>
            <a:normAutofit fontScale="92500"/>
          </a:bodyPr>
          <a:lstStyle/>
          <a:p>
            <a:r>
              <a:rPr lang="en-US" dirty="0"/>
              <a:t>Apple's first product, was sold as an assembled circuit board and lacked basic features such as a keyboard, monitor, and case. The owner of this unit </a:t>
            </a:r>
            <a:r>
              <a:rPr lang="en-US" dirty="0" smtClean="0"/>
              <a:t>to the right added </a:t>
            </a:r>
            <a:r>
              <a:rPr lang="en-US" dirty="0"/>
              <a:t>a keyboard and a wooden </a:t>
            </a:r>
            <a:r>
              <a:rPr lang="en-US" dirty="0" smtClean="0"/>
              <a:t>case.</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78300" y="2546071"/>
            <a:ext cx="3521075" cy="2634220"/>
          </a:xfrm>
        </p:spPr>
      </p:pic>
    </p:spTree>
    <p:extLst>
      <p:ext uri="{BB962C8B-B14F-4D97-AF65-F5344CB8AC3E}">
        <p14:creationId xmlns:p14="http://schemas.microsoft.com/office/powerpoint/2010/main" val="3714690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Macintosh</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t> In </a:t>
            </a:r>
            <a:r>
              <a:rPr lang="en-US" dirty="0"/>
              <a:t>1984, Apple next launched the Macintosh. Its debut was announced by the now famous $1.5 million television commercial "1984". It was directed by Ridley Scott and was aired during the third quarter of Super Bowl XVIII on January 22, 1984</a:t>
            </a:r>
            <a:r>
              <a:rPr lang="en-US" dirty="0" smtClean="0"/>
              <a:t>. </a:t>
            </a:r>
            <a:r>
              <a:rPr lang="en-US" dirty="0"/>
              <a:t>It is now hailed as a watershed event for Apple's </a:t>
            </a:r>
            <a:r>
              <a:rPr lang="en-US" dirty="0" smtClean="0"/>
              <a:t>success and </a:t>
            </a:r>
            <a:r>
              <a:rPr lang="en-US" dirty="0"/>
              <a:t>a "masterpiece</a:t>
            </a:r>
            <a:r>
              <a:rPr lang="en-US" dirty="0" smtClean="0"/>
              <a:t>".</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dirty="0"/>
          </a:p>
        </p:txBody>
      </p:sp>
    </p:spTree>
    <p:controls>
      <mc:AlternateContent xmlns:mc="http://schemas.openxmlformats.org/markup-compatibility/2006">
        <mc:Choice xmlns:v="urn:schemas-microsoft-com:vml" Requires="v">
          <p:control spid="4101" name="ShockwaveFlash1" r:id="rId2" imgW="3123810" imgH="2742857"/>
        </mc:Choice>
        <mc:Fallback>
          <p:control name="ShockwaveFlash1" r:id="rId2" imgW="3123810" imgH="2742857">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133600"/>
                  <a:ext cx="3124200" cy="2743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50117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Macintosh</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a:t>The Macintosh initially sold well, but follow-up sales were not </a:t>
            </a:r>
            <a:r>
              <a:rPr lang="en-US" dirty="0" smtClean="0"/>
              <a:t>strong </a:t>
            </a:r>
            <a:r>
              <a:rPr lang="en-US" dirty="0"/>
              <a:t>due to its high price and limited range of software titles. </a:t>
            </a:r>
            <a:endParaRPr lang="en-US" dirty="0" smtClean="0"/>
          </a:p>
          <a:p>
            <a:r>
              <a:rPr lang="en-US" dirty="0"/>
              <a:t>The machine's fortunes changed with the introduction of the LaserWriter, the first PostScript laser printer to be offered at a reasonable price, and PageMaker, an early desktop publishing package. </a:t>
            </a:r>
            <a:endParaRPr lang="en-US" dirty="0" smtClean="0"/>
          </a:p>
          <a:p>
            <a:r>
              <a:rPr lang="en-US" dirty="0"/>
              <a:t>It has been suggested that the combination of these three products was responsible for the creation of the desktop publishing market. </a:t>
            </a:r>
            <a:endParaRPr lang="en-US" dirty="0" smtClean="0"/>
          </a:p>
          <a:p>
            <a:r>
              <a:rPr lang="en-US" dirty="0"/>
              <a:t>The Mac was particularly powerful in the desktop publishing market due to its advanced graphics capabilities, which had necessarily been built in to create the intuitive Macintosh GUI.</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42012" y="2225086"/>
            <a:ext cx="2793651" cy="3276191"/>
          </a:xfrm>
        </p:spPr>
      </p:pic>
    </p:spTree>
    <p:extLst>
      <p:ext uri="{BB962C8B-B14F-4D97-AF65-F5344CB8AC3E}">
        <p14:creationId xmlns:p14="http://schemas.microsoft.com/office/powerpoint/2010/main" val="1672681561"/>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IPhone</a:t>
            </a:r>
            <a:r>
              <a:rPr lang="en-US" sz="5400" dirty="0"/>
              <a:t/>
            </a:r>
            <a:br>
              <a:rPr lang="en-US" sz="5400" dirty="0"/>
            </a:br>
            <a:endParaRPr lang="en-US" sz="5400" dirty="0"/>
          </a:p>
        </p:txBody>
      </p:sp>
      <p:sp>
        <p:nvSpPr>
          <p:cNvPr id="3" name="Text Placeholder 2"/>
          <p:cNvSpPr>
            <a:spLocks noGrp="1"/>
          </p:cNvSpPr>
          <p:nvPr>
            <p:ph type="body" sz="half" idx="2"/>
          </p:nvPr>
        </p:nvSpPr>
        <p:spPr/>
        <p:txBody>
          <a:bodyPr>
            <a:normAutofit fontScale="85000" lnSpcReduction="20000"/>
          </a:bodyPr>
          <a:lstStyle/>
          <a:p>
            <a:r>
              <a:rPr lang="en-US" sz="2800" dirty="0"/>
              <a:t>This is only the beginning."</a:t>
            </a:r>
          </a:p>
          <a:p>
            <a:r>
              <a:rPr lang="en-US" sz="2800" dirty="0"/>
              <a:t>"Touch it."</a:t>
            </a:r>
          </a:p>
          <a:p>
            <a:r>
              <a:rPr lang="en-US" sz="2800" dirty="0"/>
              <a:t>"Apple reinvents the phone."</a:t>
            </a:r>
          </a:p>
          <a:p>
            <a:r>
              <a:rPr lang="en-US" sz="2800" dirty="0"/>
              <a:t>"Say Hello to iPhone</a:t>
            </a:r>
            <a:r>
              <a:rPr lang="en-US" sz="2800" dirty="0" smtClean="0"/>
              <a:t>."</a:t>
            </a:r>
            <a:endParaRPr lang="en-US" dirty="0"/>
          </a:p>
        </p:txBody>
      </p:sp>
      <p:pic>
        <p:nvPicPr>
          <p:cNvPr id="2051"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657" r="10657"/>
          <a:stretch>
            <a:fillRect/>
          </a:stretch>
        </p:blipFill>
        <p:spPr bwMode="auto">
          <a:xfrm rot="21400259">
            <a:off x="871488" y="1244358"/>
            <a:ext cx="3603518" cy="387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5936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iPhone </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a:t>The iPhone (retroactively labeled the original iPhone, iPhone 1 or iPhone 2G) is a smartphone that was designed and marketed by Apple </a:t>
            </a:r>
            <a:r>
              <a:rPr lang="en-US" dirty="0" smtClean="0"/>
              <a:t>Inc</a:t>
            </a:r>
            <a:r>
              <a:rPr lang="en-US" dirty="0"/>
              <a:t>.</a:t>
            </a:r>
          </a:p>
          <a:p>
            <a:r>
              <a:rPr lang="en-US" dirty="0"/>
              <a:t>-It was introduced in the United States on June 29, 2007. It featured quad-band GSM cellular connectivity with GPRS and EDGE support for data transfer</a:t>
            </a:r>
            <a:r>
              <a:rPr lang="en-US" dirty="0" smtClean="0"/>
              <a:t>.</a:t>
            </a:r>
            <a:endParaRPr lang="en-US" dirty="0"/>
          </a:p>
          <a:p>
            <a:r>
              <a:rPr lang="en-US" dirty="0"/>
              <a:t>-The original iPhone's design was centered on a 3.5 inches (89 </a:t>
            </a:r>
            <a:r>
              <a:rPr lang="en-US" dirty="0" smtClean="0"/>
              <a:t>mm).</a:t>
            </a:r>
            <a:endParaRPr lang="en-US" dirty="0"/>
          </a:p>
          <a:p>
            <a:r>
              <a:rPr lang="en-US" dirty="0"/>
              <a:t>-The combined metal and plastic rear is unique to the original iPhone</a:t>
            </a:r>
            <a:r>
              <a:rPr lang="en-US" dirty="0" smtClean="0"/>
              <a:t>.</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2590800"/>
            <a:ext cx="3124200" cy="2120106"/>
          </a:xfrm>
        </p:spPr>
      </p:pic>
    </p:spTree>
    <p:extLst>
      <p:ext uri="{BB962C8B-B14F-4D97-AF65-F5344CB8AC3E}">
        <p14:creationId xmlns:p14="http://schemas.microsoft.com/office/powerpoint/2010/main" val="3178793868"/>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iPhone 5</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The iPhone 5 is a touchscreen-based smartphone</a:t>
            </a:r>
          </a:p>
          <a:p>
            <a:r>
              <a:rPr lang="en-US" dirty="0"/>
              <a:t>It is the sixth generation of the iPhone and succeeds the iPhone 4S. Apple held an event to formally introduce the phone on September 12, 2012. </a:t>
            </a:r>
          </a:p>
          <a:p>
            <a:r>
              <a:rPr lang="en-US" dirty="0"/>
              <a:t>It is made by apple</a:t>
            </a:r>
          </a:p>
          <a:p>
            <a:r>
              <a:rPr lang="en-US" dirty="0" smtClean="0"/>
              <a:t>They sold </a:t>
            </a:r>
            <a:r>
              <a:rPr lang="en-US" dirty="0"/>
              <a:t>5 million </a:t>
            </a:r>
            <a:r>
              <a:rPr lang="en-US" dirty="0" smtClean="0"/>
              <a:t>phones in </a:t>
            </a:r>
            <a:r>
              <a:rPr lang="en-US" dirty="0"/>
              <a:t>the first 3 days it was </a:t>
            </a:r>
            <a:r>
              <a:rPr lang="en-US" dirty="0" smtClean="0"/>
              <a:t>sold.</a:t>
            </a:r>
            <a:endParaRPr lang="en-US" dirty="0"/>
          </a:p>
          <a:p>
            <a:endParaRPr lang="en-US" dirty="0"/>
          </a:p>
        </p:txBody>
      </p:sp>
      <p:sp>
        <p:nvSpPr>
          <p:cNvPr id="7" name="Content Placeholder 6"/>
          <p:cNvSpPr>
            <a:spLocks noGrp="1"/>
          </p:cNvSpPr>
          <p:nvPr>
            <p:ph sz="half" idx="2"/>
          </p:nvPr>
        </p:nvSpPr>
        <p:spPr/>
        <p:txBody>
          <a:bodyPr/>
          <a:lstStyle/>
          <a:p>
            <a:endParaRPr lang="en-US" dirty="0"/>
          </a:p>
        </p:txBody>
      </p:sp>
    </p:spTree>
    <p:controls>
      <mc:AlternateContent xmlns:mc="http://schemas.openxmlformats.org/markup-compatibility/2006">
        <mc:Choice xmlns:v="urn:schemas-microsoft-com:vml" Requires="v">
          <p:control spid="3079" name="ShockwaveFlash2" r:id="rId2" imgW="2666667" imgH="2362530"/>
        </mc:Choice>
        <mc:Fallback>
          <p:control name="ShockwaveFlash2" r:id="rId2" imgW="2666667" imgH="2362530">
            <p:pic>
              <p:nvPicPr>
                <p:cNvPr id="0" name="ShockwaveFlash2"/>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514600"/>
                  <a:ext cx="2667000" cy="2362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1294876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New IPhone 5 charger</a:t>
            </a:r>
            <a:endParaRPr lang="en-US" dirty="0"/>
          </a:p>
        </p:txBody>
      </p:sp>
      <p:sp>
        <p:nvSpPr>
          <p:cNvPr id="3" name="Content Placeholder 2"/>
          <p:cNvSpPr>
            <a:spLocks noGrp="1"/>
          </p:cNvSpPr>
          <p:nvPr>
            <p:ph idx="1"/>
          </p:nvPr>
        </p:nvSpPr>
        <p:spPr/>
        <p:txBody>
          <a:bodyPr>
            <a:normAutofit/>
          </a:bodyPr>
          <a:lstStyle/>
          <a:p>
            <a:r>
              <a:rPr lang="en-US" sz="2000" dirty="0"/>
              <a:t>the </a:t>
            </a:r>
            <a:r>
              <a:rPr lang="en-US" sz="2000" dirty="0" smtClean="0"/>
              <a:t>iPhone </a:t>
            </a:r>
            <a:r>
              <a:rPr lang="en-US" sz="2000" dirty="0"/>
              <a:t>5 has a new charger that solves most problems…with the new charger some of the features are that .it I double sided so it doesn’t matter what side you plug it into your </a:t>
            </a:r>
            <a:r>
              <a:rPr lang="en-US" sz="2000" dirty="0" smtClean="0"/>
              <a:t>phone and it </a:t>
            </a:r>
            <a:r>
              <a:rPr lang="en-US" sz="2000" dirty="0"/>
              <a:t>is very </a:t>
            </a:r>
            <a:r>
              <a:rPr lang="en-US" sz="2000" dirty="0" smtClean="0"/>
              <a:t>slim.</a:t>
            </a:r>
          </a:p>
          <a:p>
            <a:r>
              <a:rPr lang="en-US" sz="2000" dirty="0"/>
              <a:t>The iPhone 5features a new dock connector named Lightning, which replaces the </a:t>
            </a:r>
            <a:r>
              <a:rPr lang="en-US" sz="2000" dirty="0" smtClean="0"/>
              <a:t>old 30-pin </a:t>
            </a:r>
            <a:r>
              <a:rPr lang="en-US" sz="2000" dirty="0"/>
              <a:t>Apple Dock </a:t>
            </a:r>
            <a:r>
              <a:rPr lang="en-US" sz="2000" dirty="0" smtClean="0"/>
              <a:t>connector. The </a:t>
            </a:r>
            <a:r>
              <a:rPr lang="en-US" sz="2000" dirty="0"/>
              <a:t>Apple Lightning connector has eight pins and all signaling is digital. This new connector is smaller than the previous one, helping the iPhone 5 to be slimmer than its </a:t>
            </a:r>
            <a:r>
              <a:rPr lang="en-US" sz="2000" dirty="0" smtClean="0"/>
              <a:t>predecessors.</a:t>
            </a:r>
            <a:endParaRPr lang="en-US" sz="2000" dirty="0"/>
          </a:p>
          <a:p>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648200"/>
            <a:ext cx="26479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0118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TotalTime>
  <Words>1370</Words>
  <Application>Microsoft Office PowerPoint</Application>
  <PresentationFormat>On-screen Show (4:3)</PresentationFormat>
  <Paragraphs>126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Opulent</vt:lpstr>
      <vt:lpstr>Apple Products </vt:lpstr>
      <vt:lpstr>About Apple </vt:lpstr>
      <vt:lpstr>The Beginning </vt:lpstr>
      <vt:lpstr>                Macintosh</vt:lpstr>
      <vt:lpstr>                Macintosh</vt:lpstr>
      <vt:lpstr>IPhone </vt:lpstr>
      <vt:lpstr>                  iPhone </vt:lpstr>
      <vt:lpstr>                  iPhone 5</vt:lpstr>
      <vt:lpstr>    New IPhone 5 charger</vt:lpstr>
      <vt:lpstr>Glitch to get past the passcode </vt:lpstr>
      <vt:lpstr>                      Mac </vt:lpstr>
      <vt:lpstr>mac</vt:lpstr>
      <vt:lpstr>mac</vt:lpstr>
      <vt:lpstr>           The iPod touch</vt:lpstr>
      <vt:lpstr>                   ipad</vt:lpstr>
      <vt:lpstr>                    ipad</vt:lpstr>
      <vt:lpstr>                 Ipad mini</vt:lpstr>
      <vt:lpstr>              Bibliography </vt:lpstr>
      <vt:lpstr>               Steve jobs</vt:lpstr>
    </vt:vector>
  </TitlesOfParts>
  <Company>MPSD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Products</dc:title>
  <dc:creator>Kabeer Poonia</dc:creator>
  <cp:lastModifiedBy>Evan Stevens</cp:lastModifiedBy>
  <cp:revision>37</cp:revision>
  <dcterms:created xsi:type="dcterms:W3CDTF">2013-01-07T18:47:09Z</dcterms:created>
  <dcterms:modified xsi:type="dcterms:W3CDTF">2013-01-21T21:46:38Z</dcterms:modified>
</cp:coreProperties>
</file>